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9" r:id="rId3"/>
    <p:sldId id="257" r:id="rId4"/>
    <p:sldId id="274" r:id="rId5"/>
    <p:sldId id="266" r:id="rId6"/>
    <p:sldId id="258" r:id="rId7"/>
    <p:sldId id="259" r:id="rId8"/>
    <p:sldId id="272" r:id="rId9"/>
    <p:sldId id="273" r:id="rId10"/>
    <p:sldId id="262" r:id="rId11"/>
    <p:sldId id="261" r:id="rId12"/>
    <p:sldId id="271" r:id="rId13"/>
    <p:sldId id="275" r:id="rId14"/>
    <p:sldId id="268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Revenue</c:v>
                </c:pt>
              </c:strCache>
            </c:strRef>
          </c:tx>
          <c:dLbls>
            <c:delete val="1"/>
          </c:dLbls>
          <c:cat>
            <c:strRef>
              <c:f>Sheet1!$A$2:$A$4</c:f>
              <c:strCache>
                <c:ptCount val="3"/>
                <c:pt idx="0">
                  <c:v>Property Taxes</c:v>
                </c:pt>
                <c:pt idx="1">
                  <c:v>State Aid</c:v>
                </c:pt>
                <c:pt idx="2">
                  <c:v>Local Receipts</c:v>
                </c:pt>
              </c:strCache>
            </c:strRef>
          </c:cat>
          <c:val>
            <c:numRef>
              <c:f>Sheet1!$B$2:$B$4</c:f>
              <c:numCache>
                <c:formatCode>"$"#,##0_);[Red]\("$"#,##0\)</c:formatCode>
                <c:ptCount val="3"/>
                <c:pt idx="0">
                  <c:v>37539273</c:v>
                </c:pt>
                <c:pt idx="1">
                  <c:v>6957349</c:v>
                </c:pt>
                <c:pt idx="2">
                  <c:v>7437592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447843512804143E-2"/>
          <c:y val="9.7711175187608593E-2"/>
          <c:w val="0.52395970773923528"/>
          <c:h val="0.8233569923477874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Expenditures</c:v>
                </c:pt>
              </c:strCache>
            </c:strRef>
          </c:tx>
          <c:explosion val="25"/>
          <c:dLbls>
            <c:delete val="1"/>
          </c:dLbls>
          <c:cat>
            <c:strRef>
              <c:f>Sheet1!$A$2:$A$11</c:f>
              <c:strCache>
                <c:ptCount val="10"/>
                <c:pt idx="0">
                  <c:v>Operational</c:v>
                </c:pt>
                <c:pt idx="1">
                  <c:v>Insurances</c:v>
                </c:pt>
                <c:pt idx="2">
                  <c:v>Pension</c:v>
                </c:pt>
                <c:pt idx="3">
                  <c:v>Debt &amp; Interest</c:v>
                </c:pt>
                <c:pt idx="4">
                  <c:v>Intergov'tal/       Assessments</c:v>
                </c:pt>
                <c:pt idx="5">
                  <c:v>Capital Improvements</c:v>
                </c:pt>
                <c:pt idx="6">
                  <c:v>Other</c:v>
                </c:pt>
                <c:pt idx="7">
                  <c:v>Townwide</c:v>
                </c:pt>
                <c:pt idx="8">
                  <c:v>Veteran's Benefits</c:v>
                </c:pt>
                <c:pt idx="9">
                  <c:v>General Reserves</c:v>
                </c:pt>
              </c:strCache>
            </c:strRef>
          </c:cat>
          <c:val>
            <c:numRef>
              <c:f>Sheet1!$B$2:$B$11</c:f>
              <c:numCache>
                <c:formatCode>"$"#,##0_);[Red]\("$"#,##0\)</c:formatCode>
                <c:ptCount val="10"/>
                <c:pt idx="0">
                  <c:v>31686986</c:v>
                </c:pt>
                <c:pt idx="1">
                  <c:v>8399627</c:v>
                </c:pt>
                <c:pt idx="2">
                  <c:v>4546879</c:v>
                </c:pt>
                <c:pt idx="3">
                  <c:v>3730898</c:v>
                </c:pt>
                <c:pt idx="4">
                  <c:v>1460977</c:v>
                </c:pt>
                <c:pt idx="5">
                  <c:v>765000</c:v>
                </c:pt>
                <c:pt idx="6">
                  <c:v>595000</c:v>
                </c:pt>
                <c:pt idx="7">
                  <c:v>393434</c:v>
                </c:pt>
                <c:pt idx="8">
                  <c:v>200000</c:v>
                </c:pt>
                <c:pt idx="9">
                  <c:v>154338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B08C4D-305D-4FC8-8A93-80A2EAC991BE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E6AC36-9732-4364-93DA-C45AC00E7508}">
      <dgm:prSet phldrT="[Text]"/>
      <dgm:spPr/>
      <dgm:t>
        <a:bodyPr/>
        <a:lstStyle/>
        <a:p>
          <a:r>
            <a:rPr lang="en-US" b="0" dirty="0" smtClean="0"/>
            <a:t>Financial </a:t>
          </a:r>
        </a:p>
        <a:p>
          <a:r>
            <a:rPr lang="en-US" b="0" dirty="0" smtClean="0"/>
            <a:t>Policies</a:t>
          </a:r>
          <a:r>
            <a:rPr lang="en-US" b="1" dirty="0" smtClean="0"/>
            <a:t>	</a:t>
          </a:r>
          <a:endParaRPr lang="en-US" b="1" dirty="0"/>
        </a:p>
      </dgm:t>
    </dgm:pt>
    <dgm:pt modelId="{D3B7AC99-4C24-410E-81B4-7EB0A9DE38C1}" type="parTrans" cxnId="{73C4F06C-9962-47EA-BC76-DD22286952DE}">
      <dgm:prSet/>
      <dgm:spPr/>
      <dgm:t>
        <a:bodyPr/>
        <a:lstStyle/>
        <a:p>
          <a:endParaRPr lang="en-US"/>
        </a:p>
      </dgm:t>
    </dgm:pt>
    <dgm:pt modelId="{5B754E7F-A528-41E1-93F4-4338485EBB8B}" type="sibTrans" cxnId="{73C4F06C-9962-47EA-BC76-DD22286952DE}">
      <dgm:prSet/>
      <dgm:spPr/>
      <dgm:t>
        <a:bodyPr/>
        <a:lstStyle/>
        <a:p>
          <a:endParaRPr lang="en-US"/>
        </a:p>
      </dgm:t>
    </dgm:pt>
    <dgm:pt modelId="{751C0977-D796-439D-A032-C561D49380B0}">
      <dgm:prSet phldrT="[Text]"/>
      <dgm:spPr/>
      <dgm:t>
        <a:bodyPr/>
        <a:lstStyle/>
        <a:p>
          <a:r>
            <a:rPr lang="en-US" dirty="0" smtClean="0"/>
            <a:t>Provide Guidance &amp; Process</a:t>
          </a:r>
          <a:endParaRPr lang="en-US" dirty="0"/>
        </a:p>
      </dgm:t>
    </dgm:pt>
    <dgm:pt modelId="{4D2417E6-474E-4E12-AFCC-6CA5BB7C7552}" type="parTrans" cxnId="{70681B20-2AFB-4217-AA36-A5027635DD67}">
      <dgm:prSet/>
      <dgm:spPr/>
      <dgm:t>
        <a:bodyPr/>
        <a:lstStyle/>
        <a:p>
          <a:endParaRPr lang="en-US"/>
        </a:p>
      </dgm:t>
    </dgm:pt>
    <dgm:pt modelId="{F2FC6F93-4F1E-4EA0-9946-A3A4152182CD}" type="sibTrans" cxnId="{70681B20-2AFB-4217-AA36-A5027635DD67}">
      <dgm:prSet/>
      <dgm:spPr/>
      <dgm:t>
        <a:bodyPr/>
        <a:lstStyle/>
        <a:p>
          <a:endParaRPr lang="en-US"/>
        </a:p>
      </dgm:t>
    </dgm:pt>
    <dgm:pt modelId="{2F41B3F8-1C1D-43C8-BBAC-88061CD64779}">
      <dgm:prSet phldrT="[Text]"/>
      <dgm:spPr/>
      <dgm:t>
        <a:bodyPr/>
        <a:lstStyle/>
        <a:p>
          <a:r>
            <a:rPr lang="en-US" dirty="0" smtClean="0"/>
            <a:t>Assign Responsibilities</a:t>
          </a:r>
          <a:endParaRPr lang="en-US" dirty="0"/>
        </a:p>
      </dgm:t>
    </dgm:pt>
    <dgm:pt modelId="{1B5DE593-46A4-4B6F-B868-BC88F95A46BE}" type="parTrans" cxnId="{47F0BA55-7890-4047-8A73-2359D59C101F}">
      <dgm:prSet/>
      <dgm:spPr/>
      <dgm:t>
        <a:bodyPr/>
        <a:lstStyle/>
        <a:p>
          <a:endParaRPr lang="en-US"/>
        </a:p>
      </dgm:t>
    </dgm:pt>
    <dgm:pt modelId="{B716F047-2D16-4347-AD4D-B4DBEF6E2432}" type="sibTrans" cxnId="{47F0BA55-7890-4047-8A73-2359D59C101F}">
      <dgm:prSet/>
      <dgm:spPr/>
      <dgm:t>
        <a:bodyPr/>
        <a:lstStyle/>
        <a:p>
          <a:endParaRPr lang="en-US"/>
        </a:p>
      </dgm:t>
    </dgm:pt>
    <dgm:pt modelId="{E08D9C0B-0853-4B44-85CB-2D6C664C6055}">
      <dgm:prSet phldrT="[Text]"/>
      <dgm:spPr/>
      <dgm:t>
        <a:bodyPr/>
        <a:lstStyle/>
        <a:p>
          <a:r>
            <a:rPr lang="en-US" dirty="0" smtClean="0"/>
            <a:t>Capital Improvement</a:t>
          </a:r>
        </a:p>
        <a:p>
          <a:r>
            <a:rPr lang="en-US" dirty="0" smtClean="0"/>
            <a:t>Plan</a:t>
          </a:r>
          <a:endParaRPr lang="en-US" dirty="0"/>
        </a:p>
      </dgm:t>
    </dgm:pt>
    <dgm:pt modelId="{B629C6E1-FE97-402E-B569-32C3A8905495}" type="parTrans" cxnId="{7060E6A6-BC11-42C8-B510-8F1CAB5AF504}">
      <dgm:prSet/>
      <dgm:spPr/>
      <dgm:t>
        <a:bodyPr/>
        <a:lstStyle/>
        <a:p>
          <a:endParaRPr lang="en-US"/>
        </a:p>
      </dgm:t>
    </dgm:pt>
    <dgm:pt modelId="{3A1A1F36-CE89-471E-8490-A44781FA1BFA}" type="sibTrans" cxnId="{7060E6A6-BC11-42C8-B510-8F1CAB5AF504}">
      <dgm:prSet/>
      <dgm:spPr/>
      <dgm:t>
        <a:bodyPr/>
        <a:lstStyle/>
        <a:p>
          <a:endParaRPr lang="en-US"/>
        </a:p>
      </dgm:t>
    </dgm:pt>
    <dgm:pt modelId="{9A0DB696-528D-4B28-B33C-363B4F6CD8E5}">
      <dgm:prSet phldrT="[Text]"/>
      <dgm:spPr/>
      <dgm:t>
        <a:bodyPr/>
        <a:lstStyle/>
        <a:p>
          <a:r>
            <a:rPr lang="en-US" dirty="0" smtClean="0"/>
            <a:t>Enable Capital Investment</a:t>
          </a:r>
          <a:endParaRPr lang="en-US" dirty="0"/>
        </a:p>
      </dgm:t>
    </dgm:pt>
    <dgm:pt modelId="{0C6098FD-D8D9-47AC-9869-E660B38EAE2B}" type="parTrans" cxnId="{56FD18D0-661A-40A3-8845-EF6402F77556}">
      <dgm:prSet/>
      <dgm:spPr/>
      <dgm:t>
        <a:bodyPr/>
        <a:lstStyle/>
        <a:p>
          <a:endParaRPr lang="en-US"/>
        </a:p>
      </dgm:t>
    </dgm:pt>
    <dgm:pt modelId="{DC75ABE9-E6A5-44AE-BE3D-DFB8842B5A3B}" type="sibTrans" cxnId="{56FD18D0-661A-40A3-8845-EF6402F77556}">
      <dgm:prSet/>
      <dgm:spPr/>
      <dgm:t>
        <a:bodyPr/>
        <a:lstStyle/>
        <a:p>
          <a:endParaRPr lang="en-US"/>
        </a:p>
      </dgm:t>
    </dgm:pt>
    <dgm:pt modelId="{908D4580-4E46-4F52-A6C7-5A82F0991A9A}">
      <dgm:prSet phldrT="[Text]"/>
      <dgm:spPr/>
      <dgm:t>
        <a:bodyPr/>
        <a:lstStyle/>
        <a:p>
          <a:r>
            <a:rPr lang="en-US" dirty="0" smtClean="0"/>
            <a:t>Sustainable Financial Strategy</a:t>
          </a:r>
          <a:endParaRPr lang="en-US" dirty="0"/>
        </a:p>
      </dgm:t>
    </dgm:pt>
    <dgm:pt modelId="{8E7416FF-00DB-4EA5-B3D3-ECFF5972D9E0}" type="parTrans" cxnId="{8C01D674-4718-49E7-9672-BBC8B60B5A9F}">
      <dgm:prSet/>
      <dgm:spPr/>
      <dgm:t>
        <a:bodyPr/>
        <a:lstStyle/>
        <a:p>
          <a:endParaRPr lang="en-US"/>
        </a:p>
      </dgm:t>
    </dgm:pt>
    <dgm:pt modelId="{177E642E-AE02-478D-88A6-30979AA3BFFB}" type="sibTrans" cxnId="{8C01D674-4718-49E7-9672-BBC8B60B5A9F}">
      <dgm:prSet/>
      <dgm:spPr/>
      <dgm:t>
        <a:bodyPr/>
        <a:lstStyle/>
        <a:p>
          <a:endParaRPr lang="en-US"/>
        </a:p>
      </dgm:t>
    </dgm:pt>
    <dgm:pt modelId="{55598FD5-379F-4935-8C56-23F8C724E65A}">
      <dgm:prSet phldrT="[Text]"/>
      <dgm:spPr/>
      <dgm:t>
        <a:bodyPr/>
        <a:lstStyle/>
        <a:p>
          <a:r>
            <a:rPr lang="en-US" dirty="0" smtClean="0"/>
            <a:t>Long Range </a:t>
          </a:r>
        </a:p>
        <a:p>
          <a:r>
            <a:rPr lang="en-US" dirty="0" smtClean="0"/>
            <a:t>Financial Forecast</a:t>
          </a:r>
          <a:endParaRPr lang="en-US" dirty="0"/>
        </a:p>
      </dgm:t>
    </dgm:pt>
    <dgm:pt modelId="{EB40DFD1-560B-4CBA-9AEA-C02288F15BCD}" type="parTrans" cxnId="{125B0FB8-BE4F-4F8B-8330-570125FE1708}">
      <dgm:prSet/>
      <dgm:spPr/>
      <dgm:t>
        <a:bodyPr/>
        <a:lstStyle/>
        <a:p>
          <a:endParaRPr lang="en-US"/>
        </a:p>
      </dgm:t>
    </dgm:pt>
    <dgm:pt modelId="{665DF2D2-AA25-495F-BB08-A01FA943BE89}" type="sibTrans" cxnId="{125B0FB8-BE4F-4F8B-8330-570125FE1708}">
      <dgm:prSet/>
      <dgm:spPr/>
      <dgm:t>
        <a:bodyPr/>
        <a:lstStyle/>
        <a:p>
          <a:endParaRPr lang="en-US"/>
        </a:p>
      </dgm:t>
    </dgm:pt>
    <dgm:pt modelId="{3FC41AFD-E44E-4AB8-B008-24789A27F922}">
      <dgm:prSet phldrT="[Text]"/>
      <dgm:spPr/>
      <dgm:t>
        <a:bodyPr/>
        <a:lstStyle/>
        <a:p>
          <a:r>
            <a:rPr lang="en-US" dirty="0" smtClean="0"/>
            <a:t>Project Available Funding &amp;</a:t>
          </a:r>
          <a:endParaRPr lang="en-US" dirty="0"/>
        </a:p>
      </dgm:t>
    </dgm:pt>
    <dgm:pt modelId="{C413978F-A464-4106-BB9D-4E91CC5B1530}" type="parTrans" cxnId="{3B6FF3E1-7466-44E8-9A7F-0AA7B12A8F2A}">
      <dgm:prSet/>
      <dgm:spPr/>
      <dgm:t>
        <a:bodyPr/>
        <a:lstStyle/>
        <a:p>
          <a:endParaRPr lang="en-US"/>
        </a:p>
      </dgm:t>
    </dgm:pt>
    <dgm:pt modelId="{84B84215-3906-4CB9-A1AF-50B5A43FAF46}" type="sibTrans" cxnId="{3B6FF3E1-7466-44E8-9A7F-0AA7B12A8F2A}">
      <dgm:prSet/>
      <dgm:spPr/>
      <dgm:t>
        <a:bodyPr/>
        <a:lstStyle/>
        <a:p>
          <a:endParaRPr lang="en-US"/>
        </a:p>
      </dgm:t>
    </dgm:pt>
    <dgm:pt modelId="{2918DC1D-4601-4AB3-9E4F-08C5C1B9B594}">
      <dgm:prSet phldrT="[Text]"/>
      <dgm:spPr/>
      <dgm:t>
        <a:bodyPr/>
        <a:lstStyle/>
        <a:p>
          <a:r>
            <a:rPr lang="en-US" dirty="0" smtClean="0"/>
            <a:t>Prepare for Future Expenditures</a:t>
          </a:r>
          <a:endParaRPr lang="en-US" dirty="0"/>
        </a:p>
      </dgm:t>
    </dgm:pt>
    <dgm:pt modelId="{405C854B-5629-4BE9-A3D5-8D50F6028402}" type="parTrans" cxnId="{C0183B9E-452F-4660-802A-AFFDF7245DF0}">
      <dgm:prSet/>
      <dgm:spPr/>
      <dgm:t>
        <a:bodyPr/>
        <a:lstStyle/>
        <a:p>
          <a:endParaRPr lang="en-US"/>
        </a:p>
      </dgm:t>
    </dgm:pt>
    <dgm:pt modelId="{3B31DE30-FF85-4CBF-85DF-703E5D93B18F}" type="sibTrans" cxnId="{C0183B9E-452F-4660-802A-AFFDF7245DF0}">
      <dgm:prSet/>
      <dgm:spPr/>
      <dgm:t>
        <a:bodyPr/>
        <a:lstStyle/>
        <a:p>
          <a:endParaRPr lang="en-US"/>
        </a:p>
      </dgm:t>
    </dgm:pt>
    <dgm:pt modelId="{96DC998B-15A4-4FEC-AC04-A2753E272B9D}">
      <dgm:prSet phldrT="[Text]"/>
      <dgm:spPr/>
      <dgm:t>
        <a:bodyPr/>
        <a:lstStyle/>
        <a:p>
          <a:r>
            <a:rPr lang="en-US" dirty="0" smtClean="0"/>
            <a:t>Transparency</a:t>
          </a:r>
          <a:endParaRPr lang="en-US" dirty="0"/>
        </a:p>
      </dgm:t>
    </dgm:pt>
    <dgm:pt modelId="{A978040D-0AA6-44BA-8AA4-0CF36C8B01F6}" type="parTrans" cxnId="{F447CA35-0674-4001-B6E4-9F25E4B3BC89}">
      <dgm:prSet/>
      <dgm:spPr/>
    </dgm:pt>
    <dgm:pt modelId="{42E897FA-8ED2-45EB-97E2-7A596768CB7A}" type="sibTrans" cxnId="{F447CA35-0674-4001-B6E4-9F25E4B3BC89}">
      <dgm:prSet/>
      <dgm:spPr/>
    </dgm:pt>
    <dgm:pt modelId="{E4A2766A-CB92-4874-B7AD-E8B2CE560A90}">
      <dgm:prSet phldrT="[Text]"/>
      <dgm:spPr/>
      <dgm:t>
        <a:bodyPr/>
        <a:lstStyle/>
        <a:p>
          <a:r>
            <a:rPr lang="en-US" dirty="0" smtClean="0"/>
            <a:t>Adopt MGL c. 41 §106B</a:t>
          </a:r>
          <a:endParaRPr lang="en-US" dirty="0"/>
        </a:p>
      </dgm:t>
    </dgm:pt>
    <dgm:pt modelId="{38F92209-F687-445D-9E30-32123DA97434}" type="parTrans" cxnId="{6BD0B800-B44A-471E-A06A-57E9F68345E2}">
      <dgm:prSet/>
      <dgm:spPr/>
    </dgm:pt>
    <dgm:pt modelId="{E2C1E50D-3B8A-476D-976B-F6AF8C665DB0}" type="sibTrans" cxnId="{6BD0B800-B44A-471E-A06A-57E9F68345E2}">
      <dgm:prSet/>
      <dgm:spPr/>
    </dgm:pt>
    <dgm:pt modelId="{1A58775C-6503-4632-9F95-CC1DC4219681}">
      <dgm:prSet phldrT="[Text]"/>
      <dgm:spPr/>
      <dgm:t>
        <a:bodyPr/>
        <a:lstStyle/>
        <a:p>
          <a:r>
            <a:rPr lang="en-US" dirty="0" smtClean="0"/>
            <a:t>GFOA Distinguished Budget Award/Best Practices</a:t>
          </a:r>
          <a:endParaRPr lang="en-US" dirty="0"/>
        </a:p>
      </dgm:t>
    </dgm:pt>
    <dgm:pt modelId="{F2539ECB-0AE5-4203-BE40-AC0CB63B9021}" type="parTrans" cxnId="{B628FD35-C2B4-470F-B067-F636F9F577F0}">
      <dgm:prSet/>
      <dgm:spPr/>
    </dgm:pt>
    <dgm:pt modelId="{97CC58AC-CAFD-4436-8EAC-FB9BFC3BE917}" type="sibTrans" cxnId="{B628FD35-C2B4-470F-B067-F636F9F577F0}">
      <dgm:prSet/>
      <dgm:spPr/>
    </dgm:pt>
    <dgm:pt modelId="{61EB6DBF-C57E-4ED4-AD7A-F1D6081059A0}" type="pres">
      <dgm:prSet presAssocID="{B7B08C4D-305D-4FC8-8A93-80A2EAC991B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AA0C01-D082-43CE-BE7B-30C0334F284B}" type="pres">
      <dgm:prSet presAssocID="{7BE6AC36-9732-4364-93DA-C45AC00E75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85AFDB-225A-47AD-8974-DC88598AB27B}" type="pres">
      <dgm:prSet presAssocID="{5B754E7F-A528-41E1-93F4-4338485EBB8B}" presName="sibTrans" presStyleCnt="0"/>
      <dgm:spPr/>
    </dgm:pt>
    <dgm:pt modelId="{3486937B-D2F3-4C5D-90C7-AC1A10CA1165}" type="pres">
      <dgm:prSet presAssocID="{E08D9C0B-0853-4B44-85CB-2D6C664C605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D995E7-6AE1-41D9-AFB7-C7B927311DF9}" type="pres">
      <dgm:prSet presAssocID="{3A1A1F36-CE89-471E-8490-A44781FA1BFA}" presName="sibTrans" presStyleCnt="0"/>
      <dgm:spPr/>
    </dgm:pt>
    <dgm:pt modelId="{96882290-CAA2-4F30-ADB1-17BD8F293278}" type="pres">
      <dgm:prSet presAssocID="{55598FD5-379F-4935-8C56-23F8C724E65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60E6A6-BC11-42C8-B510-8F1CAB5AF504}" srcId="{B7B08C4D-305D-4FC8-8A93-80A2EAC991BE}" destId="{E08D9C0B-0853-4B44-85CB-2D6C664C6055}" srcOrd="1" destOrd="0" parTransId="{B629C6E1-FE97-402E-B569-32C3A8905495}" sibTransId="{3A1A1F36-CE89-471E-8490-A44781FA1BFA}"/>
    <dgm:cxn modelId="{01C63001-45F1-45FC-BA25-3F03706C594E}" type="presOf" srcId="{E08D9C0B-0853-4B44-85CB-2D6C664C6055}" destId="{3486937B-D2F3-4C5D-90C7-AC1A10CA1165}" srcOrd="0" destOrd="0" presId="urn:microsoft.com/office/officeart/2005/8/layout/hList6"/>
    <dgm:cxn modelId="{73C4F06C-9962-47EA-BC76-DD22286952DE}" srcId="{B7B08C4D-305D-4FC8-8A93-80A2EAC991BE}" destId="{7BE6AC36-9732-4364-93DA-C45AC00E7508}" srcOrd="0" destOrd="0" parTransId="{D3B7AC99-4C24-410E-81B4-7EB0A9DE38C1}" sibTransId="{5B754E7F-A528-41E1-93F4-4338485EBB8B}"/>
    <dgm:cxn modelId="{8C01D674-4718-49E7-9672-BBC8B60B5A9F}" srcId="{E08D9C0B-0853-4B44-85CB-2D6C664C6055}" destId="{908D4580-4E46-4F52-A6C7-5A82F0991A9A}" srcOrd="1" destOrd="0" parTransId="{8E7416FF-00DB-4EA5-B3D3-ECFF5972D9E0}" sibTransId="{177E642E-AE02-478D-88A6-30979AA3BFFB}"/>
    <dgm:cxn modelId="{125B0FB8-BE4F-4F8B-8330-570125FE1708}" srcId="{B7B08C4D-305D-4FC8-8A93-80A2EAC991BE}" destId="{55598FD5-379F-4935-8C56-23F8C724E65A}" srcOrd="2" destOrd="0" parTransId="{EB40DFD1-560B-4CBA-9AEA-C02288F15BCD}" sibTransId="{665DF2D2-AA25-495F-BB08-A01FA943BE89}"/>
    <dgm:cxn modelId="{9E93BE43-4F5F-4E3B-B24B-A27BF1BFCECB}" type="presOf" srcId="{2F41B3F8-1C1D-43C8-BBAC-88061CD64779}" destId="{44AA0C01-D082-43CE-BE7B-30C0334F284B}" srcOrd="0" destOrd="2" presId="urn:microsoft.com/office/officeart/2005/8/layout/hList6"/>
    <dgm:cxn modelId="{E47C16DF-B3B7-4F43-9CFE-9CDF3BB16476}" type="presOf" srcId="{B7B08C4D-305D-4FC8-8A93-80A2EAC991BE}" destId="{61EB6DBF-C57E-4ED4-AD7A-F1D6081059A0}" srcOrd="0" destOrd="0" presId="urn:microsoft.com/office/officeart/2005/8/layout/hList6"/>
    <dgm:cxn modelId="{1EF495D1-EA12-4E3B-8767-2710E4C843A7}" type="presOf" srcId="{9A0DB696-528D-4B28-B33C-363B4F6CD8E5}" destId="{3486937B-D2F3-4C5D-90C7-AC1A10CA1165}" srcOrd="0" destOrd="1" presId="urn:microsoft.com/office/officeart/2005/8/layout/hList6"/>
    <dgm:cxn modelId="{65900BA8-0A5B-44EF-8DE5-6812CE46F24B}" type="presOf" srcId="{96DC998B-15A4-4FEC-AC04-A2753E272B9D}" destId="{3486937B-D2F3-4C5D-90C7-AC1A10CA1165}" srcOrd="0" destOrd="3" presId="urn:microsoft.com/office/officeart/2005/8/layout/hList6"/>
    <dgm:cxn modelId="{3B6FF3E1-7466-44E8-9A7F-0AA7B12A8F2A}" srcId="{55598FD5-379F-4935-8C56-23F8C724E65A}" destId="{3FC41AFD-E44E-4AB8-B008-24789A27F922}" srcOrd="0" destOrd="0" parTransId="{C413978F-A464-4106-BB9D-4E91CC5B1530}" sibTransId="{84B84215-3906-4CB9-A1AF-50B5A43FAF46}"/>
    <dgm:cxn modelId="{47F0BA55-7890-4047-8A73-2359D59C101F}" srcId="{7BE6AC36-9732-4364-93DA-C45AC00E7508}" destId="{2F41B3F8-1C1D-43C8-BBAC-88061CD64779}" srcOrd="1" destOrd="0" parTransId="{1B5DE593-46A4-4B6F-B868-BC88F95A46BE}" sibTransId="{B716F047-2D16-4347-AD4D-B4DBEF6E2432}"/>
    <dgm:cxn modelId="{07D67ED2-3CC0-4F53-9681-43CA9BBE80A2}" type="presOf" srcId="{1A58775C-6503-4632-9F95-CC1DC4219681}" destId="{44AA0C01-D082-43CE-BE7B-30C0334F284B}" srcOrd="0" destOrd="3" presId="urn:microsoft.com/office/officeart/2005/8/layout/hList6"/>
    <dgm:cxn modelId="{56FD18D0-661A-40A3-8845-EF6402F77556}" srcId="{E08D9C0B-0853-4B44-85CB-2D6C664C6055}" destId="{9A0DB696-528D-4B28-B33C-363B4F6CD8E5}" srcOrd="0" destOrd="0" parTransId="{0C6098FD-D8D9-47AC-9869-E660B38EAE2B}" sibTransId="{DC75ABE9-E6A5-44AE-BE3D-DFB8842B5A3B}"/>
    <dgm:cxn modelId="{B628FD35-C2B4-470F-B067-F636F9F577F0}" srcId="{7BE6AC36-9732-4364-93DA-C45AC00E7508}" destId="{1A58775C-6503-4632-9F95-CC1DC4219681}" srcOrd="2" destOrd="0" parTransId="{F2539ECB-0AE5-4203-BE40-AC0CB63B9021}" sibTransId="{97CC58AC-CAFD-4436-8EAC-FB9BFC3BE917}"/>
    <dgm:cxn modelId="{C0871EA8-CF88-4AD0-8EC2-35BDFB1392F8}" type="presOf" srcId="{E4A2766A-CB92-4874-B7AD-E8B2CE560A90}" destId="{3486937B-D2F3-4C5D-90C7-AC1A10CA1165}" srcOrd="0" destOrd="4" presId="urn:microsoft.com/office/officeart/2005/8/layout/hList6"/>
    <dgm:cxn modelId="{11CD741F-BB58-4FB4-9AC4-FDEDEC3F4258}" type="presOf" srcId="{751C0977-D796-439D-A032-C561D49380B0}" destId="{44AA0C01-D082-43CE-BE7B-30C0334F284B}" srcOrd="0" destOrd="1" presId="urn:microsoft.com/office/officeart/2005/8/layout/hList6"/>
    <dgm:cxn modelId="{27D89D61-F8EE-4A1A-9BEE-A5966F095706}" type="presOf" srcId="{7BE6AC36-9732-4364-93DA-C45AC00E7508}" destId="{44AA0C01-D082-43CE-BE7B-30C0334F284B}" srcOrd="0" destOrd="0" presId="urn:microsoft.com/office/officeart/2005/8/layout/hList6"/>
    <dgm:cxn modelId="{C0183B9E-452F-4660-802A-AFFDF7245DF0}" srcId="{55598FD5-379F-4935-8C56-23F8C724E65A}" destId="{2918DC1D-4601-4AB3-9E4F-08C5C1B9B594}" srcOrd="1" destOrd="0" parTransId="{405C854B-5629-4BE9-A3D5-8D50F6028402}" sibTransId="{3B31DE30-FF85-4CBF-85DF-703E5D93B18F}"/>
    <dgm:cxn modelId="{70681B20-2AFB-4217-AA36-A5027635DD67}" srcId="{7BE6AC36-9732-4364-93DA-C45AC00E7508}" destId="{751C0977-D796-439D-A032-C561D49380B0}" srcOrd="0" destOrd="0" parTransId="{4D2417E6-474E-4E12-AFCC-6CA5BB7C7552}" sibTransId="{F2FC6F93-4F1E-4EA0-9946-A3A4152182CD}"/>
    <dgm:cxn modelId="{2841268B-1085-45D3-8DDE-5E23EAA837C5}" type="presOf" srcId="{3FC41AFD-E44E-4AB8-B008-24789A27F922}" destId="{96882290-CAA2-4F30-ADB1-17BD8F293278}" srcOrd="0" destOrd="1" presId="urn:microsoft.com/office/officeart/2005/8/layout/hList6"/>
    <dgm:cxn modelId="{7118498C-A735-4E33-8AD3-07234F331A4E}" type="presOf" srcId="{55598FD5-379F-4935-8C56-23F8C724E65A}" destId="{96882290-CAA2-4F30-ADB1-17BD8F293278}" srcOrd="0" destOrd="0" presId="urn:microsoft.com/office/officeart/2005/8/layout/hList6"/>
    <dgm:cxn modelId="{B9FD50A9-60C3-4A58-93F6-E36F055F1260}" type="presOf" srcId="{2918DC1D-4601-4AB3-9E4F-08C5C1B9B594}" destId="{96882290-CAA2-4F30-ADB1-17BD8F293278}" srcOrd="0" destOrd="2" presId="urn:microsoft.com/office/officeart/2005/8/layout/hList6"/>
    <dgm:cxn modelId="{6BD0B800-B44A-471E-A06A-57E9F68345E2}" srcId="{E08D9C0B-0853-4B44-85CB-2D6C664C6055}" destId="{E4A2766A-CB92-4874-B7AD-E8B2CE560A90}" srcOrd="3" destOrd="0" parTransId="{38F92209-F687-445D-9E30-32123DA97434}" sibTransId="{E2C1E50D-3B8A-476D-976B-F6AF8C665DB0}"/>
    <dgm:cxn modelId="{F447CA35-0674-4001-B6E4-9F25E4B3BC89}" srcId="{E08D9C0B-0853-4B44-85CB-2D6C664C6055}" destId="{96DC998B-15A4-4FEC-AC04-A2753E272B9D}" srcOrd="2" destOrd="0" parTransId="{A978040D-0AA6-44BA-8AA4-0CF36C8B01F6}" sibTransId="{42E897FA-8ED2-45EB-97E2-7A596768CB7A}"/>
    <dgm:cxn modelId="{AFB3CE22-AB1E-4EF4-B5FE-0C26603BEE89}" type="presOf" srcId="{908D4580-4E46-4F52-A6C7-5A82F0991A9A}" destId="{3486937B-D2F3-4C5D-90C7-AC1A10CA1165}" srcOrd="0" destOrd="2" presId="urn:microsoft.com/office/officeart/2005/8/layout/hList6"/>
    <dgm:cxn modelId="{399127F1-840B-4A48-9B03-5809BF5E0940}" type="presParOf" srcId="{61EB6DBF-C57E-4ED4-AD7A-F1D6081059A0}" destId="{44AA0C01-D082-43CE-BE7B-30C0334F284B}" srcOrd="0" destOrd="0" presId="urn:microsoft.com/office/officeart/2005/8/layout/hList6"/>
    <dgm:cxn modelId="{7F52ED1A-6AF2-4B2D-B4B7-8D3A973E2157}" type="presParOf" srcId="{61EB6DBF-C57E-4ED4-AD7A-F1D6081059A0}" destId="{0F85AFDB-225A-47AD-8974-DC88598AB27B}" srcOrd="1" destOrd="0" presId="urn:microsoft.com/office/officeart/2005/8/layout/hList6"/>
    <dgm:cxn modelId="{C84D1570-3A46-4630-94B3-C03513D0CD7E}" type="presParOf" srcId="{61EB6DBF-C57E-4ED4-AD7A-F1D6081059A0}" destId="{3486937B-D2F3-4C5D-90C7-AC1A10CA1165}" srcOrd="2" destOrd="0" presId="urn:microsoft.com/office/officeart/2005/8/layout/hList6"/>
    <dgm:cxn modelId="{4C7A1F06-6763-4476-B4C0-64945D082C4F}" type="presParOf" srcId="{61EB6DBF-C57E-4ED4-AD7A-F1D6081059A0}" destId="{4AD995E7-6AE1-41D9-AFB7-C7B927311DF9}" srcOrd="3" destOrd="0" presId="urn:microsoft.com/office/officeart/2005/8/layout/hList6"/>
    <dgm:cxn modelId="{E09489B4-A2C1-44EF-8257-0FDBB7833841}" type="presParOf" srcId="{61EB6DBF-C57E-4ED4-AD7A-F1D6081059A0}" destId="{96882290-CAA2-4F30-ADB1-17BD8F293278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4454E3-651C-44DC-B510-CC5932892FD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4B9DEAF1-153E-4EA1-A12C-C05C4ECC892F}">
      <dgm:prSet phldrT="[Text]" custT="1"/>
      <dgm:spPr/>
      <dgm:t>
        <a:bodyPr/>
        <a:lstStyle/>
        <a:p>
          <a:r>
            <a:rPr lang="en-US" sz="1200" dirty="0" smtClean="0"/>
            <a:t>Department Budgets &amp; Capital Requests</a:t>
          </a:r>
          <a:endParaRPr lang="en-US" sz="1200" dirty="0"/>
        </a:p>
      </dgm:t>
    </dgm:pt>
    <dgm:pt modelId="{8DA06CE1-B410-47E3-9898-7214D0AA5DF3}" type="parTrans" cxnId="{011C56FB-716B-4614-8781-C766770CF9D3}">
      <dgm:prSet/>
      <dgm:spPr/>
      <dgm:t>
        <a:bodyPr/>
        <a:lstStyle/>
        <a:p>
          <a:endParaRPr lang="en-US"/>
        </a:p>
      </dgm:t>
    </dgm:pt>
    <dgm:pt modelId="{C57098A4-229F-40CC-B32E-FB0FAD066A15}" type="sibTrans" cxnId="{011C56FB-716B-4614-8781-C766770CF9D3}">
      <dgm:prSet/>
      <dgm:spPr/>
      <dgm:t>
        <a:bodyPr/>
        <a:lstStyle/>
        <a:p>
          <a:endParaRPr lang="en-US"/>
        </a:p>
      </dgm:t>
    </dgm:pt>
    <dgm:pt modelId="{519F3896-CD30-4299-9B74-46A67805CF49}">
      <dgm:prSet phldrT="[Text]" custT="1"/>
      <dgm:spPr/>
      <dgm:t>
        <a:bodyPr/>
        <a:lstStyle/>
        <a:p>
          <a:r>
            <a:rPr lang="en-US" sz="1200" dirty="0" smtClean="0"/>
            <a:t>Determine Revenue  &amp; Expenditure Assumptions</a:t>
          </a:r>
          <a:endParaRPr lang="en-US" sz="1200" dirty="0"/>
        </a:p>
      </dgm:t>
    </dgm:pt>
    <dgm:pt modelId="{0E8AF288-36F0-4438-8770-03FE5069F76C}" type="parTrans" cxnId="{5A8516C9-CECE-4357-BDAD-02230D613F14}">
      <dgm:prSet/>
      <dgm:spPr/>
      <dgm:t>
        <a:bodyPr/>
        <a:lstStyle/>
        <a:p>
          <a:endParaRPr lang="en-US"/>
        </a:p>
      </dgm:t>
    </dgm:pt>
    <dgm:pt modelId="{1F3D129F-37A6-4EC2-87BA-51D2B49D8E51}" type="sibTrans" cxnId="{5A8516C9-CECE-4357-BDAD-02230D613F14}">
      <dgm:prSet/>
      <dgm:spPr/>
      <dgm:t>
        <a:bodyPr/>
        <a:lstStyle/>
        <a:p>
          <a:endParaRPr lang="en-US"/>
        </a:p>
      </dgm:t>
    </dgm:pt>
    <dgm:pt modelId="{B1370AFB-C51A-4E66-AA91-D6317240B11F}">
      <dgm:prSet phldrT="[Text]" custT="1"/>
      <dgm:spPr/>
      <dgm:t>
        <a:bodyPr/>
        <a:lstStyle/>
        <a:p>
          <a:r>
            <a:rPr lang="en-US" sz="1200" dirty="0" smtClean="0"/>
            <a:t>Assess Capital </a:t>
          </a:r>
        </a:p>
        <a:p>
          <a:r>
            <a:rPr lang="en-US" sz="1200" dirty="0" smtClean="0"/>
            <a:t>Improvement Priorities/</a:t>
          </a:r>
        </a:p>
        <a:p>
          <a:r>
            <a:rPr lang="en-US" sz="1200" dirty="0" smtClean="0"/>
            <a:t>Needs</a:t>
          </a:r>
          <a:endParaRPr lang="en-US" sz="1200" dirty="0"/>
        </a:p>
      </dgm:t>
    </dgm:pt>
    <dgm:pt modelId="{63829AEA-E5E7-457B-BCE3-46C4401CB567}" type="parTrans" cxnId="{001E31BB-08FC-4D28-A6D4-789914CC1008}">
      <dgm:prSet/>
      <dgm:spPr/>
      <dgm:t>
        <a:bodyPr/>
        <a:lstStyle/>
        <a:p>
          <a:endParaRPr lang="en-US"/>
        </a:p>
      </dgm:t>
    </dgm:pt>
    <dgm:pt modelId="{C067DEBA-4D97-4032-B1E7-8C84FB078CD9}" type="sibTrans" cxnId="{001E31BB-08FC-4D28-A6D4-789914CC1008}">
      <dgm:prSet/>
      <dgm:spPr/>
      <dgm:t>
        <a:bodyPr/>
        <a:lstStyle/>
        <a:p>
          <a:endParaRPr lang="en-US"/>
        </a:p>
      </dgm:t>
    </dgm:pt>
    <dgm:pt modelId="{1722C7C9-4B1B-4317-B97B-749A32BC8C0B}">
      <dgm:prSet custT="1"/>
      <dgm:spPr/>
      <dgm:t>
        <a:bodyPr/>
        <a:lstStyle/>
        <a:p>
          <a:r>
            <a:rPr lang="en-US" sz="1200" dirty="0" smtClean="0"/>
            <a:t>Present Balanced FY25 </a:t>
          </a:r>
          <a:r>
            <a:rPr lang="en-US" sz="1200" dirty="0" smtClean="0"/>
            <a:t>Draft Budget </a:t>
          </a:r>
          <a:r>
            <a:rPr lang="en-US" sz="1200" dirty="0" smtClean="0"/>
            <a:t>2/21/2024</a:t>
          </a:r>
          <a:endParaRPr lang="en-US" sz="1200" dirty="0"/>
        </a:p>
      </dgm:t>
    </dgm:pt>
    <dgm:pt modelId="{E65BA607-1E38-45BC-9007-BA5C26FE018C}" type="parTrans" cxnId="{B29BED16-D9A2-4A25-B097-CD5079D7A0A7}">
      <dgm:prSet/>
      <dgm:spPr/>
      <dgm:t>
        <a:bodyPr/>
        <a:lstStyle/>
        <a:p>
          <a:endParaRPr lang="en-US"/>
        </a:p>
      </dgm:t>
    </dgm:pt>
    <dgm:pt modelId="{193D573D-D7EB-46C1-A795-EFE12166FA1B}" type="sibTrans" cxnId="{B29BED16-D9A2-4A25-B097-CD5079D7A0A7}">
      <dgm:prSet/>
      <dgm:spPr/>
      <dgm:t>
        <a:bodyPr/>
        <a:lstStyle/>
        <a:p>
          <a:endParaRPr lang="en-US"/>
        </a:p>
      </dgm:t>
    </dgm:pt>
    <dgm:pt modelId="{8753C4EF-6563-473B-AA83-CD73851137E9}">
      <dgm:prSet custT="1"/>
      <dgm:spPr/>
      <dgm:t>
        <a:bodyPr/>
        <a:lstStyle/>
        <a:p>
          <a:r>
            <a:rPr lang="en-US" sz="1200" dirty="0" smtClean="0"/>
            <a:t>Department Budget Meetings</a:t>
          </a:r>
          <a:endParaRPr lang="en-US" sz="1200" dirty="0"/>
        </a:p>
      </dgm:t>
    </dgm:pt>
    <dgm:pt modelId="{E79A4BD1-7608-490C-BEE8-C884EEBA579A}" type="parTrans" cxnId="{909F3B6A-06C3-400D-80F7-0D7E67A17AF8}">
      <dgm:prSet/>
      <dgm:spPr/>
      <dgm:t>
        <a:bodyPr/>
        <a:lstStyle/>
        <a:p>
          <a:endParaRPr lang="en-US"/>
        </a:p>
      </dgm:t>
    </dgm:pt>
    <dgm:pt modelId="{E2EFA25D-4D9A-4DFE-BEB7-508D31D523DB}" type="sibTrans" cxnId="{909F3B6A-06C3-400D-80F7-0D7E67A17AF8}">
      <dgm:prSet/>
      <dgm:spPr/>
      <dgm:t>
        <a:bodyPr/>
        <a:lstStyle/>
        <a:p>
          <a:endParaRPr lang="en-US"/>
        </a:p>
      </dgm:t>
    </dgm:pt>
    <dgm:pt modelId="{9FC5FF86-A217-43B4-B50B-6AFAD85A3969}" type="pres">
      <dgm:prSet presAssocID="{A84454E3-651C-44DC-B510-CC5932892FD2}" presName="Name0" presStyleCnt="0">
        <dgm:presLayoutVars>
          <dgm:dir/>
          <dgm:animLvl val="lvl"/>
          <dgm:resizeHandles val="exact"/>
        </dgm:presLayoutVars>
      </dgm:prSet>
      <dgm:spPr/>
    </dgm:pt>
    <dgm:pt modelId="{FF42CD87-C9AC-4B8D-8B85-307EA8ECA154}" type="pres">
      <dgm:prSet presAssocID="{4B9DEAF1-153E-4EA1-A12C-C05C4ECC892F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FEC665-DEA6-44F4-8CBC-7C7D12046A73}" type="pres">
      <dgm:prSet presAssocID="{C57098A4-229F-40CC-B32E-FB0FAD066A15}" presName="parTxOnlySpace" presStyleCnt="0"/>
      <dgm:spPr/>
    </dgm:pt>
    <dgm:pt modelId="{BABFF549-EEE0-4CF6-BE3F-A4F35C4577F5}" type="pres">
      <dgm:prSet presAssocID="{519F3896-CD30-4299-9B74-46A67805CF49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D276BD-8BF7-433A-9C57-8AA7BAF7E084}" type="pres">
      <dgm:prSet presAssocID="{1F3D129F-37A6-4EC2-87BA-51D2B49D8E51}" presName="parTxOnlySpace" presStyleCnt="0"/>
      <dgm:spPr/>
    </dgm:pt>
    <dgm:pt modelId="{9F5B4E24-500A-4B6F-B356-8BA3449E750A}" type="pres">
      <dgm:prSet presAssocID="{B1370AFB-C51A-4E66-AA91-D6317240B11F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A5624B-D534-4864-B5B3-A085537A7602}" type="pres">
      <dgm:prSet presAssocID="{C067DEBA-4D97-4032-B1E7-8C84FB078CD9}" presName="parTxOnlySpace" presStyleCnt="0"/>
      <dgm:spPr/>
    </dgm:pt>
    <dgm:pt modelId="{6A273662-C839-425D-99C4-158AC2A39548}" type="pres">
      <dgm:prSet presAssocID="{8753C4EF-6563-473B-AA83-CD73851137E9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96AC69-C7CB-4380-BADE-D5290AF10AA6}" type="pres">
      <dgm:prSet presAssocID="{E2EFA25D-4D9A-4DFE-BEB7-508D31D523DB}" presName="parTxOnlySpace" presStyleCnt="0"/>
      <dgm:spPr/>
    </dgm:pt>
    <dgm:pt modelId="{E669ED0A-8D53-4DE7-8C05-A512881DC4F3}" type="pres">
      <dgm:prSet presAssocID="{1722C7C9-4B1B-4317-B97B-749A32BC8C0B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D7738E-AEAE-4D2C-AE18-71ECB0077D8B}" type="presOf" srcId="{B1370AFB-C51A-4E66-AA91-D6317240B11F}" destId="{9F5B4E24-500A-4B6F-B356-8BA3449E750A}" srcOrd="0" destOrd="0" presId="urn:microsoft.com/office/officeart/2005/8/layout/chevron1"/>
    <dgm:cxn modelId="{C27596D3-9827-4077-BEC3-EEF5089304E2}" type="presOf" srcId="{519F3896-CD30-4299-9B74-46A67805CF49}" destId="{BABFF549-EEE0-4CF6-BE3F-A4F35C4577F5}" srcOrd="0" destOrd="0" presId="urn:microsoft.com/office/officeart/2005/8/layout/chevron1"/>
    <dgm:cxn modelId="{B1B9877E-9035-45F7-9CAD-1F0C901204B1}" type="presOf" srcId="{4B9DEAF1-153E-4EA1-A12C-C05C4ECC892F}" destId="{FF42CD87-C9AC-4B8D-8B85-307EA8ECA154}" srcOrd="0" destOrd="0" presId="urn:microsoft.com/office/officeart/2005/8/layout/chevron1"/>
    <dgm:cxn modelId="{001E31BB-08FC-4D28-A6D4-789914CC1008}" srcId="{A84454E3-651C-44DC-B510-CC5932892FD2}" destId="{B1370AFB-C51A-4E66-AA91-D6317240B11F}" srcOrd="2" destOrd="0" parTransId="{63829AEA-E5E7-457B-BCE3-46C4401CB567}" sibTransId="{C067DEBA-4D97-4032-B1E7-8C84FB078CD9}"/>
    <dgm:cxn modelId="{011C56FB-716B-4614-8781-C766770CF9D3}" srcId="{A84454E3-651C-44DC-B510-CC5932892FD2}" destId="{4B9DEAF1-153E-4EA1-A12C-C05C4ECC892F}" srcOrd="0" destOrd="0" parTransId="{8DA06CE1-B410-47E3-9898-7214D0AA5DF3}" sibTransId="{C57098A4-229F-40CC-B32E-FB0FAD066A15}"/>
    <dgm:cxn modelId="{5A8516C9-CECE-4357-BDAD-02230D613F14}" srcId="{A84454E3-651C-44DC-B510-CC5932892FD2}" destId="{519F3896-CD30-4299-9B74-46A67805CF49}" srcOrd="1" destOrd="0" parTransId="{0E8AF288-36F0-4438-8770-03FE5069F76C}" sibTransId="{1F3D129F-37A6-4EC2-87BA-51D2B49D8E51}"/>
    <dgm:cxn modelId="{54397F2C-26A6-47AF-8FDC-C4ABC9D643BF}" type="presOf" srcId="{8753C4EF-6563-473B-AA83-CD73851137E9}" destId="{6A273662-C839-425D-99C4-158AC2A39548}" srcOrd="0" destOrd="0" presId="urn:microsoft.com/office/officeart/2005/8/layout/chevron1"/>
    <dgm:cxn modelId="{B29BED16-D9A2-4A25-B097-CD5079D7A0A7}" srcId="{A84454E3-651C-44DC-B510-CC5932892FD2}" destId="{1722C7C9-4B1B-4317-B97B-749A32BC8C0B}" srcOrd="4" destOrd="0" parTransId="{E65BA607-1E38-45BC-9007-BA5C26FE018C}" sibTransId="{193D573D-D7EB-46C1-A795-EFE12166FA1B}"/>
    <dgm:cxn modelId="{909F3B6A-06C3-400D-80F7-0D7E67A17AF8}" srcId="{A84454E3-651C-44DC-B510-CC5932892FD2}" destId="{8753C4EF-6563-473B-AA83-CD73851137E9}" srcOrd="3" destOrd="0" parTransId="{E79A4BD1-7608-490C-BEE8-C884EEBA579A}" sibTransId="{E2EFA25D-4D9A-4DFE-BEB7-508D31D523DB}"/>
    <dgm:cxn modelId="{97721618-3504-4F7F-A195-FAED2B784FBC}" type="presOf" srcId="{1722C7C9-4B1B-4317-B97B-749A32BC8C0B}" destId="{E669ED0A-8D53-4DE7-8C05-A512881DC4F3}" srcOrd="0" destOrd="0" presId="urn:microsoft.com/office/officeart/2005/8/layout/chevron1"/>
    <dgm:cxn modelId="{124C6B8C-6795-4B77-8B42-8DC8121A5ABA}" type="presOf" srcId="{A84454E3-651C-44DC-B510-CC5932892FD2}" destId="{9FC5FF86-A217-43B4-B50B-6AFAD85A3969}" srcOrd="0" destOrd="0" presId="urn:microsoft.com/office/officeart/2005/8/layout/chevron1"/>
    <dgm:cxn modelId="{6C8C90F5-0C98-4643-828D-74AF12BB6311}" type="presParOf" srcId="{9FC5FF86-A217-43B4-B50B-6AFAD85A3969}" destId="{FF42CD87-C9AC-4B8D-8B85-307EA8ECA154}" srcOrd="0" destOrd="0" presId="urn:microsoft.com/office/officeart/2005/8/layout/chevron1"/>
    <dgm:cxn modelId="{0A01B3A6-0484-4BB6-9BF9-76F19CE70145}" type="presParOf" srcId="{9FC5FF86-A217-43B4-B50B-6AFAD85A3969}" destId="{82FEC665-DEA6-44F4-8CBC-7C7D12046A73}" srcOrd="1" destOrd="0" presId="urn:microsoft.com/office/officeart/2005/8/layout/chevron1"/>
    <dgm:cxn modelId="{5F30EA8B-19CA-4987-8F79-134D9DB7710E}" type="presParOf" srcId="{9FC5FF86-A217-43B4-B50B-6AFAD85A3969}" destId="{BABFF549-EEE0-4CF6-BE3F-A4F35C4577F5}" srcOrd="2" destOrd="0" presId="urn:microsoft.com/office/officeart/2005/8/layout/chevron1"/>
    <dgm:cxn modelId="{2DCB1AC2-2254-4F59-88B5-17D4113C49B9}" type="presParOf" srcId="{9FC5FF86-A217-43B4-B50B-6AFAD85A3969}" destId="{36D276BD-8BF7-433A-9C57-8AA7BAF7E084}" srcOrd="3" destOrd="0" presId="urn:microsoft.com/office/officeart/2005/8/layout/chevron1"/>
    <dgm:cxn modelId="{992D2E52-E430-4EE1-A85D-5E38D74D2159}" type="presParOf" srcId="{9FC5FF86-A217-43B4-B50B-6AFAD85A3969}" destId="{9F5B4E24-500A-4B6F-B356-8BA3449E750A}" srcOrd="4" destOrd="0" presId="urn:microsoft.com/office/officeart/2005/8/layout/chevron1"/>
    <dgm:cxn modelId="{DB36099F-EDB2-4955-A6FA-31AC9722E2E1}" type="presParOf" srcId="{9FC5FF86-A217-43B4-B50B-6AFAD85A3969}" destId="{8FA5624B-D534-4864-B5B3-A085537A7602}" srcOrd="5" destOrd="0" presId="urn:microsoft.com/office/officeart/2005/8/layout/chevron1"/>
    <dgm:cxn modelId="{CDC4D0FD-8177-444B-81E5-827691B484DE}" type="presParOf" srcId="{9FC5FF86-A217-43B4-B50B-6AFAD85A3969}" destId="{6A273662-C839-425D-99C4-158AC2A39548}" srcOrd="6" destOrd="0" presId="urn:microsoft.com/office/officeart/2005/8/layout/chevron1"/>
    <dgm:cxn modelId="{A0CCA9AE-5C1D-44EF-94F9-8D40A2472135}" type="presParOf" srcId="{9FC5FF86-A217-43B4-B50B-6AFAD85A3969}" destId="{C496AC69-C7CB-4380-BADE-D5290AF10AA6}" srcOrd="7" destOrd="0" presId="urn:microsoft.com/office/officeart/2005/8/layout/chevron1"/>
    <dgm:cxn modelId="{8819227A-443E-428E-ACFB-0E2C07ABA1AF}" type="presParOf" srcId="{9FC5FF86-A217-43B4-B50B-6AFAD85A3969}" destId="{E669ED0A-8D53-4DE7-8C05-A512881DC4F3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AA0C01-D082-43CE-BE7B-30C0334F284B}">
      <dsp:nvSpPr>
        <dsp:cNvPr id="0" name=""/>
        <dsp:cNvSpPr/>
      </dsp:nvSpPr>
      <dsp:spPr>
        <a:xfrm rot="16200000">
          <a:off x="-935412" y="936450"/>
          <a:ext cx="4572000" cy="269909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9185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kern="1200" dirty="0" smtClean="0"/>
            <a:t>Financial 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kern="1200" dirty="0" smtClean="0"/>
            <a:t>Policies</a:t>
          </a:r>
          <a:r>
            <a:rPr lang="en-US" sz="2200" b="1" kern="1200" dirty="0" smtClean="0"/>
            <a:t>	</a:t>
          </a:r>
          <a:endParaRPr lang="en-US" sz="22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Provide Guidance &amp; Process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Assign Responsibilities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GFOA Distinguished Budget Award/Best Practices</a:t>
          </a:r>
          <a:endParaRPr lang="en-US" sz="1700" kern="1200" dirty="0"/>
        </a:p>
      </dsp:txBody>
      <dsp:txXfrm rot="16200000">
        <a:off x="-935412" y="936450"/>
        <a:ext cx="4572000" cy="2699098"/>
      </dsp:txXfrm>
    </dsp:sp>
    <dsp:sp modelId="{3486937B-D2F3-4C5D-90C7-AC1A10CA1165}">
      <dsp:nvSpPr>
        <dsp:cNvPr id="0" name=""/>
        <dsp:cNvSpPr/>
      </dsp:nvSpPr>
      <dsp:spPr>
        <a:xfrm rot="16200000">
          <a:off x="1966119" y="936450"/>
          <a:ext cx="4572000" cy="269909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9185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Capital Improvement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Plan</a:t>
          </a:r>
          <a:endParaRPr lang="en-US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Enable Capital Investment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Sustainable Financial Strategy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Transparency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Adopt MGL c. 41 §106B</a:t>
          </a:r>
          <a:endParaRPr lang="en-US" sz="1700" kern="1200" dirty="0"/>
        </a:p>
      </dsp:txBody>
      <dsp:txXfrm rot="16200000">
        <a:off x="1966119" y="936450"/>
        <a:ext cx="4572000" cy="2699098"/>
      </dsp:txXfrm>
    </dsp:sp>
    <dsp:sp modelId="{96882290-CAA2-4F30-ADB1-17BD8F293278}">
      <dsp:nvSpPr>
        <dsp:cNvPr id="0" name=""/>
        <dsp:cNvSpPr/>
      </dsp:nvSpPr>
      <dsp:spPr>
        <a:xfrm rot="16200000">
          <a:off x="4867650" y="936450"/>
          <a:ext cx="4572000" cy="269909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9185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Long Range 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Financial Forecast</a:t>
          </a:r>
          <a:endParaRPr lang="en-US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Project Available Funding &amp;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Prepare for Future Expenditures</a:t>
          </a:r>
          <a:endParaRPr lang="en-US" sz="1700" kern="1200" dirty="0"/>
        </a:p>
      </dsp:txBody>
      <dsp:txXfrm rot="16200000">
        <a:off x="4867650" y="936450"/>
        <a:ext cx="4572000" cy="269909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42CD87-C9AC-4B8D-8B85-307EA8ECA154}">
      <dsp:nvSpPr>
        <dsp:cNvPr id="0" name=""/>
        <dsp:cNvSpPr/>
      </dsp:nvSpPr>
      <dsp:spPr>
        <a:xfrm>
          <a:off x="2076" y="1916431"/>
          <a:ext cx="1847844" cy="7391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Department Budgets &amp; Capital Requests</a:t>
          </a:r>
          <a:endParaRPr lang="en-US" sz="1200" kern="1200" dirty="0"/>
        </a:p>
      </dsp:txBody>
      <dsp:txXfrm>
        <a:off x="2076" y="1916431"/>
        <a:ext cx="1847844" cy="739137"/>
      </dsp:txXfrm>
    </dsp:sp>
    <dsp:sp modelId="{BABFF549-EEE0-4CF6-BE3F-A4F35C4577F5}">
      <dsp:nvSpPr>
        <dsp:cNvPr id="0" name=""/>
        <dsp:cNvSpPr/>
      </dsp:nvSpPr>
      <dsp:spPr>
        <a:xfrm>
          <a:off x="1665136" y="1916431"/>
          <a:ext cx="1847844" cy="7391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Determine Revenue  &amp; Expenditure Assumptions</a:t>
          </a:r>
          <a:endParaRPr lang="en-US" sz="1200" kern="1200" dirty="0"/>
        </a:p>
      </dsp:txBody>
      <dsp:txXfrm>
        <a:off x="1665136" y="1916431"/>
        <a:ext cx="1847844" cy="739137"/>
      </dsp:txXfrm>
    </dsp:sp>
    <dsp:sp modelId="{9F5B4E24-500A-4B6F-B356-8BA3449E750A}">
      <dsp:nvSpPr>
        <dsp:cNvPr id="0" name=""/>
        <dsp:cNvSpPr/>
      </dsp:nvSpPr>
      <dsp:spPr>
        <a:xfrm>
          <a:off x="3328196" y="1916431"/>
          <a:ext cx="1847844" cy="7391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Assess Capital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Improvement Priorities/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Needs</a:t>
          </a:r>
          <a:endParaRPr lang="en-US" sz="1200" kern="1200" dirty="0"/>
        </a:p>
      </dsp:txBody>
      <dsp:txXfrm>
        <a:off x="3328196" y="1916431"/>
        <a:ext cx="1847844" cy="739137"/>
      </dsp:txXfrm>
    </dsp:sp>
    <dsp:sp modelId="{6A273662-C839-425D-99C4-158AC2A39548}">
      <dsp:nvSpPr>
        <dsp:cNvPr id="0" name=""/>
        <dsp:cNvSpPr/>
      </dsp:nvSpPr>
      <dsp:spPr>
        <a:xfrm>
          <a:off x="4991256" y="1916431"/>
          <a:ext cx="1847844" cy="7391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Department Budget Meetings</a:t>
          </a:r>
          <a:endParaRPr lang="en-US" sz="1200" kern="1200" dirty="0"/>
        </a:p>
      </dsp:txBody>
      <dsp:txXfrm>
        <a:off x="4991256" y="1916431"/>
        <a:ext cx="1847844" cy="739137"/>
      </dsp:txXfrm>
    </dsp:sp>
    <dsp:sp modelId="{E669ED0A-8D53-4DE7-8C05-A512881DC4F3}">
      <dsp:nvSpPr>
        <dsp:cNvPr id="0" name=""/>
        <dsp:cNvSpPr/>
      </dsp:nvSpPr>
      <dsp:spPr>
        <a:xfrm>
          <a:off x="6654317" y="1916431"/>
          <a:ext cx="1847844" cy="7391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Present Balanced FY25 </a:t>
          </a:r>
          <a:r>
            <a:rPr lang="en-US" sz="1200" kern="1200" dirty="0" smtClean="0"/>
            <a:t>Draft Budget </a:t>
          </a:r>
          <a:r>
            <a:rPr lang="en-US" sz="1200" kern="1200" dirty="0" smtClean="0"/>
            <a:t>2/21/2024</a:t>
          </a:r>
          <a:endParaRPr lang="en-US" sz="1200" kern="1200" dirty="0"/>
        </a:p>
      </dsp:txBody>
      <dsp:txXfrm>
        <a:off x="6654317" y="1916431"/>
        <a:ext cx="1847844" cy="7391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0.51351</cdr:x>
      <cdr:y>0.42254</cdr:y>
    </cdr:from>
    <cdr:to>
      <cdr:x>0.78378</cdr:x>
      <cdr:y>0.56338</cdr:y>
    </cdr:to>
    <cdr:sp macro="" textlink="">
      <cdr:nvSpPr>
        <cdr:cNvPr id="3" name="Rounded Rectangle 2"/>
        <cdr:cNvSpPr/>
      </cdr:nvSpPr>
      <cdr:spPr>
        <a:xfrm xmlns:a="http://schemas.openxmlformats.org/drawingml/2006/main">
          <a:off x="2895600" y="2286000"/>
          <a:ext cx="1524000" cy="762000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400" dirty="0" smtClean="0">
              <a:solidFill>
                <a:schemeClr val="tx1"/>
              </a:solidFill>
            </a:rPr>
            <a:t>$</a:t>
          </a:r>
          <a:r>
            <a:rPr lang="en-US" sz="1600" b="1" dirty="0" smtClean="0">
              <a:solidFill>
                <a:schemeClr val="tx1"/>
              </a:solidFill>
            </a:rPr>
            <a:t>37,539,273</a:t>
          </a:r>
          <a:endParaRPr lang="en-US" sz="16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0.13514</cdr:x>
      <cdr:y>0.49296</cdr:y>
    </cdr:from>
    <cdr:to>
      <cdr:x>0.39189</cdr:x>
      <cdr:y>0.57746</cdr:y>
    </cdr:to>
    <cdr:sp macro="" textlink="">
      <cdr:nvSpPr>
        <cdr:cNvPr id="5" name="Rounded Rectangle 4"/>
        <cdr:cNvSpPr/>
      </cdr:nvSpPr>
      <cdr:spPr>
        <a:xfrm xmlns:a="http://schemas.openxmlformats.org/drawingml/2006/main">
          <a:off x="762000" y="2667000"/>
          <a:ext cx="1447800" cy="457200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2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600" b="1" i="0" u="none" strike="noStrike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$6,957,349 </a:t>
          </a:r>
          <a:endParaRPr lang="en-US" sz="16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0.24324</cdr:x>
      <cdr:y>0.28072</cdr:y>
    </cdr:from>
    <cdr:to>
      <cdr:x>0.49581</cdr:x>
      <cdr:y>0.37931</cdr:y>
    </cdr:to>
    <cdr:sp macro="" textlink="">
      <cdr:nvSpPr>
        <cdr:cNvPr id="6" name="Rounded Rectangle 5"/>
        <cdr:cNvSpPr/>
      </cdr:nvSpPr>
      <cdr:spPr>
        <a:xfrm xmlns:a="http://schemas.openxmlformats.org/drawingml/2006/main">
          <a:off x="1371600" y="1518745"/>
          <a:ext cx="1424151" cy="533400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3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600" b="1" dirty="0" smtClean="0">
              <a:solidFill>
                <a:schemeClr val="tx1"/>
              </a:solidFill>
            </a:rPr>
            <a:t>$7,437,592</a:t>
          </a:r>
          <a:endParaRPr lang="en-US" sz="1600" b="1" dirty="0">
            <a:solidFill>
              <a:schemeClr val="tx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DF8D-C660-48ED-A734-6F209BD75D60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99457AE-C9E7-47FD-9CB5-2C1D84EC12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DF8D-C660-48ED-A734-6F209BD75D60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57AE-C9E7-47FD-9CB5-2C1D84EC1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99457AE-C9E7-47FD-9CB5-2C1D84EC12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DF8D-C660-48ED-A734-6F209BD75D60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DF8D-C660-48ED-A734-6F209BD75D60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99457AE-C9E7-47FD-9CB5-2C1D84EC12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DF8D-C660-48ED-A734-6F209BD75D60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99457AE-C9E7-47FD-9CB5-2C1D84EC12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28EDF8D-C660-48ED-A734-6F209BD75D60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457AE-C9E7-47FD-9CB5-2C1D84EC12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DF8D-C660-48ED-A734-6F209BD75D60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99457AE-C9E7-47FD-9CB5-2C1D84EC12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DF8D-C660-48ED-A734-6F209BD75D60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99457AE-C9E7-47FD-9CB5-2C1D84EC1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DF8D-C660-48ED-A734-6F209BD75D60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9457AE-C9E7-47FD-9CB5-2C1D84EC1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99457AE-C9E7-47FD-9CB5-2C1D84EC12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DF8D-C660-48ED-A734-6F209BD75D60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99457AE-C9E7-47FD-9CB5-2C1D84EC12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28EDF8D-C660-48ED-A734-6F209BD75D60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28EDF8D-C660-48ED-A734-6F209BD75D60}" type="datetimeFigureOut">
              <a:rPr lang="en-US" smtClean="0"/>
              <a:pPr/>
              <a:t>2/19/2024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99457AE-C9E7-47FD-9CB5-2C1D84EC12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Select Board &amp;</a:t>
            </a:r>
          </a:p>
          <a:p>
            <a:endParaRPr lang="en-US" dirty="0" smtClean="0"/>
          </a:p>
          <a:p>
            <a:r>
              <a:rPr lang="en-US" dirty="0" smtClean="0"/>
              <a:t>Advisory </a:t>
            </a:r>
            <a:r>
              <a:rPr lang="en-US" dirty="0" smtClean="0"/>
              <a:t>board </a:t>
            </a:r>
          </a:p>
          <a:p>
            <a:endParaRPr lang="en-US" dirty="0" smtClean="0"/>
          </a:p>
          <a:p>
            <a:r>
              <a:rPr lang="en-US" dirty="0" smtClean="0"/>
              <a:t>February 21, </a:t>
            </a:r>
            <a:r>
              <a:rPr lang="en-US" dirty="0" smtClean="0"/>
              <a:t>2024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2438400"/>
          </a:xfrm>
        </p:spPr>
        <p:txBody>
          <a:bodyPr>
            <a:no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400" dirty="0" smtClean="0"/>
              <a:t>Town </a:t>
            </a:r>
            <a:r>
              <a:rPr lang="en-US" sz="3400" dirty="0" smtClean="0"/>
              <a:t>of </a:t>
            </a:r>
            <a:r>
              <a:rPr lang="en-US" sz="3400" dirty="0" smtClean="0"/>
              <a:t>Hull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 smtClean="0"/>
              <a:t>Overview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 smtClean="0"/>
              <a:t> FY25 Draft Budget</a:t>
            </a:r>
            <a:r>
              <a:rPr lang="en-US" sz="3300" dirty="0" smtClean="0"/>
              <a:t/>
            </a:r>
            <a:br>
              <a:rPr lang="en-US" sz="3300" dirty="0" smtClean="0"/>
            </a:br>
            <a:endParaRPr lang="en-US" sz="33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</a:t>
            </a:r>
            <a:r>
              <a:rPr lang="en-US" dirty="0" smtClean="0"/>
              <a:t>&amp; Capital </a:t>
            </a:r>
            <a:r>
              <a:rPr lang="en-US" dirty="0" smtClean="0"/>
              <a:t>Expense Highlights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       OPERATIONAL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sz="2400" dirty="0" smtClean="0"/>
              <a:t>4 </a:t>
            </a:r>
            <a:r>
              <a:rPr lang="en-US" sz="2400" dirty="0" smtClean="0"/>
              <a:t>Collective Bargaining </a:t>
            </a:r>
            <a:r>
              <a:rPr lang="en-US" sz="2400" dirty="0" smtClean="0"/>
              <a:t>Agreements</a:t>
            </a:r>
          </a:p>
          <a:p>
            <a:r>
              <a:rPr lang="en-US" sz="2400" dirty="0" smtClean="0"/>
              <a:t>Staff </a:t>
            </a:r>
            <a:r>
              <a:rPr lang="en-US" sz="2400" dirty="0" smtClean="0"/>
              <a:t>Increases HFD </a:t>
            </a:r>
            <a:r>
              <a:rPr lang="en-US" sz="2400" dirty="0" smtClean="0"/>
              <a:t>– 2 FF Paramedics/EMT </a:t>
            </a:r>
            <a:r>
              <a:rPr lang="en-US" sz="2400" dirty="0" smtClean="0"/>
              <a:t>Positions</a:t>
            </a:r>
            <a:endParaRPr lang="en-US" sz="2400" dirty="0" smtClean="0"/>
          </a:p>
          <a:p>
            <a:r>
              <a:rPr lang="en-US" sz="2400" dirty="0" smtClean="0"/>
              <a:t>Legal </a:t>
            </a:r>
            <a:r>
              <a:rPr lang="en-US" sz="2400" dirty="0" smtClean="0"/>
              <a:t>Staff Model Adjustment</a:t>
            </a:r>
            <a:endParaRPr lang="en-US" sz="2400" dirty="0" smtClean="0"/>
          </a:p>
          <a:p>
            <a:r>
              <a:rPr lang="en-US" sz="2400" dirty="0" smtClean="0"/>
              <a:t>Contractual Buyouts</a:t>
            </a:r>
          </a:p>
          <a:p>
            <a:pPr>
              <a:buNone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CAPITAL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400" dirty="0" smtClean="0"/>
              <a:t>Relocation/Closure of </a:t>
            </a:r>
            <a:r>
              <a:rPr lang="en-US" sz="2400" dirty="0" smtClean="0"/>
              <a:t>Town </a:t>
            </a:r>
            <a:r>
              <a:rPr lang="en-US" sz="2400" dirty="0" smtClean="0"/>
              <a:t>Hall/Senior Center </a:t>
            </a:r>
            <a:r>
              <a:rPr lang="en-US" sz="2400" dirty="0" smtClean="0"/>
              <a:t>to MMS (SB)</a:t>
            </a:r>
          </a:p>
          <a:p>
            <a:r>
              <a:rPr lang="en-US" sz="2400" dirty="0" smtClean="0"/>
              <a:t>MMS Maintenance/Repairs</a:t>
            </a:r>
          </a:p>
          <a:p>
            <a:r>
              <a:rPr lang="en-US" sz="2400" dirty="0" smtClean="0"/>
              <a:t>Library Boiler Replacement</a:t>
            </a:r>
            <a:endParaRPr lang="en-US" sz="2400" dirty="0" smtClean="0"/>
          </a:p>
          <a:p>
            <a:r>
              <a:rPr lang="en-US" sz="2400" dirty="0" smtClean="0"/>
              <a:t>Online permitting and general government software</a:t>
            </a:r>
            <a:endParaRPr lang="en-US" sz="2400" dirty="0" smtClean="0"/>
          </a:p>
          <a:p>
            <a:r>
              <a:rPr lang="en-US" sz="2400" dirty="0" smtClean="0"/>
              <a:t>Seawall Repair &amp; Maintenance</a:t>
            </a:r>
            <a:endParaRPr lang="en-US" sz="2400" dirty="0" smtClean="0"/>
          </a:p>
          <a:p>
            <a:r>
              <a:rPr lang="en-US" sz="2400" dirty="0" smtClean="0"/>
              <a:t>Ambulance Replacement</a:t>
            </a:r>
          </a:p>
          <a:p>
            <a:r>
              <a:rPr lang="en-US" sz="2400" dirty="0" smtClean="0"/>
              <a:t>Establish a Capital Stabilization Fund</a:t>
            </a:r>
          </a:p>
          <a:p>
            <a:r>
              <a:rPr lang="en-US" sz="2400" dirty="0" smtClean="0"/>
              <a:t>Increase General Stabilization Fund</a:t>
            </a:r>
          </a:p>
          <a:p>
            <a:r>
              <a:rPr lang="en-US" sz="2400" dirty="0" smtClean="0"/>
              <a:t>Public Safety Facilities Feasibility Study</a:t>
            </a: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0999" y="304810"/>
          <a:ext cx="6134971" cy="5426864"/>
        </p:xfrm>
        <a:graphic>
          <a:graphicData uri="http://schemas.openxmlformats.org/drawingml/2006/table">
            <a:tbl>
              <a:tblPr/>
              <a:tblGrid>
                <a:gridCol w="651476"/>
                <a:gridCol w="1454974"/>
                <a:gridCol w="629765"/>
                <a:gridCol w="825210"/>
                <a:gridCol w="1036556"/>
                <a:gridCol w="1536990"/>
              </a:tblGrid>
              <a:tr h="13712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Fiscal Year 2025 Budget Worksheet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71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Department: Capital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7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Description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FY25 Request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Town Manager Recommend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Advisory Board Recommend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371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7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Town Wide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25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Townwide Line Painting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45,000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45,000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Town Wide Seawall Program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50,000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50,000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Straits Pond Mitigation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45,000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45,000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War Memorial Repair &amp; Updates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Town Clerk Records Retention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10,000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10,000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High Speed Voting Machine(s)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10,000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10,000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Town Meeting Clickers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16,000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16,000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On Line Permitting System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50,000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50,000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Town Owned Building Assessment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Memorial School FFE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Memorial School Move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Information Technology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System Replacement/Upgrade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140,000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140,000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Police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Replacement Equipment-Police Vehicles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130,000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130,000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304800"/>
          <a:ext cx="6058773" cy="727864"/>
        </p:xfrm>
        <a:graphic>
          <a:graphicData uri="http://schemas.openxmlformats.org/drawingml/2006/table">
            <a:tbl>
              <a:tblPr/>
              <a:tblGrid>
                <a:gridCol w="651480"/>
                <a:gridCol w="1454974"/>
                <a:gridCol w="629765"/>
                <a:gridCol w="825210"/>
                <a:gridCol w="825210"/>
                <a:gridCol w="1672134"/>
              </a:tblGrid>
              <a:tr h="1778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Fiscal Year 2025 Budget Worksheet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71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Department: Capital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7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Description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FY25 Request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Town Manager Recommend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Advisory Board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Recommend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1143000"/>
          <a:ext cx="6069041" cy="4343402"/>
        </p:xfrm>
        <a:graphic>
          <a:graphicData uri="http://schemas.openxmlformats.org/drawingml/2006/table">
            <a:tbl>
              <a:tblPr/>
              <a:tblGrid>
                <a:gridCol w="651476"/>
                <a:gridCol w="1454974"/>
                <a:gridCol w="629765"/>
                <a:gridCol w="759280"/>
                <a:gridCol w="825210"/>
                <a:gridCol w="1748336"/>
              </a:tblGrid>
              <a:tr h="1772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56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Replacement Hydrants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10,000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10,000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56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Command Vehicles (2)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120,000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120,000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28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2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School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56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System Replacement/Upgrade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40,000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40,000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28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2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DPW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56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Replacement Equipment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20,000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20,000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28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28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Council on Aging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56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Building Repairs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54,000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54,000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28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2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Library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56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Boiler Replacement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25,000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25,000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320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28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Capital Budget 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$765,000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$765,000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FY25/26 GOALS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895600"/>
            <a:ext cx="6480174" cy="2667000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v"/>
            </a:pPr>
            <a:r>
              <a:rPr lang="en-US" dirty="0" smtClean="0"/>
              <a:t>FINALIZE FISCAL POLICIES</a:t>
            </a:r>
          </a:p>
          <a:p>
            <a:pPr algn="l"/>
            <a:endParaRPr lang="en-US" dirty="0" smtClean="0"/>
          </a:p>
          <a:p>
            <a:pPr algn="l">
              <a:buFont typeface="Wingdings" pitchFamily="2" charset="2"/>
              <a:buChar char="v"/>
            </a:pPr>
            <a:r>
              <a:rPr lang="en-US" dirty="0" smtClean="0"/>
              <a:t>Establish capital outlay committee and capital planning process</a:t>
            </a:r>
          </a:p>
          <a:p>
            <a:pPr algn="l"/>
            <a:endParaRPr lang="en-US" dirty="0" smtClean="0"/>
          </a:p>
          <a:p>
            <a:pPr algn="l">
              <a:buFont typeface="Wingdings" pitchFamily="2" charset="2"/>
              <a:buChar char="v"/>
            </a:pPr>
            <a:r>
              <a:rPr lang="en-US" dirty="0" smtClean="0"/>
              <a:t>Increase online presence and accessibility </a:t>
            </a:r>
          </a:p>
          <a:p>
            <a:pPr algn="l"/>
            <a:endParaRPr lang="en-US" dirty="0" smtClean="0"/>
          </a:p>
          <a:p>
            <a:pPr algn="l">
              <a:buFont typeface="Wingdings" pitchFamily="2" charset="2"/>
              <a:buChar char="v"/>
            </a:pPr>
            <a:r>
              <a:rPr lang="en-US" dirty="0" smtClean="0"/>
              <a:t>Conduct wage and classification studies </a:t>
            </a:r>
          </a:p>
          <a:p>
            <a:pPr algn="l"/>
            <a:endParaRPr lang="en-US" dirty="0" smtClean="0"/>
          </a:p>
          <a:p>
            <a:pPr algn="l"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2971800"/>
          </a:xfrm>
        </p:spPr>
        <p:txBody>
          <a:bodyPr>
            <a:normAutofit fontScale="92500" lnSpcReduction="20000"/>
          </a:bodyPr>
          <a:lstStyle/>
          <a:p>
            <a:pPr algn="l"/>
            <a:endParaRPr lang="en-US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Continue to refine budget</a:t>
            </a:r>
          </a:p>
          <a:p>
            <a:pPr algn="l"/>
            <a:endParaRPr lang="en-US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Department budget meetings with advisory    </a:t>
            </a:r>
          </a:p>
          <a:p>
            <a:pPr algn="l"/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board</a:t>
            </a:r>
          </a:p>
          <a:p>
            <a:pPr algn="l"/>
            <a:endParaRPr lang="en-US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finalize budget </a:t>
            </a:r>
          </a:p>
          <a:p>
            <a:pPr algn="l"/>
            <a:endParaRPr lang="en-US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Board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signs Town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meeting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warrant –</a:t>
            </a:r>
          </a:p>
          <a:p>
            <a:pPr algn="l"/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March 27</a:t>
            </a:r>
            <a:r>
              <a:rPr lang="en-US" baseline="30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th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algn="l"/>
            <a:endParaRPr lang="en-US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Annual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Town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Meeting – May 6</a:t>
            </a:r>
            <a:r>
              <a:rPr lang="en-US" baseline="30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th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PRESENTATION OVERVIEW</a:t>
            </a:r>
            <a:endParaRPr lang="en-US" sz="3200" dirty="0"/>
          </a:p>
        </p:txBody>
      </p:sp>
      <p:pic>
        <p:nvPicPr>
          <p:cNvPr id="5" name="Picture Placeholder 4" descr="mypic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8899" r="8899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Annual Budget Framework</a:t>
            </a:r>
          </a:p>
          <a:p>
            <a:r>
              <a:rPr lang="en-US" dirty="0" smtClean="0"/>
              <a:t>Financial Reserves</a:t>
            </a:r>
          </a:p>
          <a:p>
            <a:r>
              <a:rPr lang="en-US" dirty="0" smtClean="0"/>
              <a:t>Budget Process</a:t>
            </a:r>
          </a:p>
          <a:p>
            <a:r>
              <a:rPr lang="en-US" dirty="0" smtClean="0"/>
              <a:t>Net State Aid</a:t>
            </a:r>
          </a:p>
          <a:p>
            <a:r>
              <a:rPr lang="en-US" dirty="0" smtClean="0"/>
              <a:t>Revenues</a:t>
            </a:r>
          </a:p>
          <a:p>
            <a:r>
              <a:rPr lang="en-US" dirty="0" smtClean="0"/>
              <a:t>Expenditures</a:t>
            </a:r>
          </a:p>
          <a:p>
            <a:r>
              <a:rPr lang="en-US" dirty="0" smtClean="0"/>
              <a:t>FY25 Highlights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</a:t>
            </a:r>
            <a:r>
              <a:rPr lang="en-US" dirty="0" smtClean="0"/>
              <a:t>Budget </a:t>
            </a:r>
            <a:r>
              <a:rPr lang="en-US" dirty="0" smtClean="0"/>
              <a:t>Framework Objectives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685800"/>
            <a:ext cx="6781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200" u="sng" dirty="0" smtClean="0">
                <a:solidFill>
                  <a:schemeClr val="accent1">
                    <a:lumMod val="75000"/>
                  </a:schemeClr>
                </a:solidFill>
              </a:rPr>
              <a:t>FUNDING SECURITY &amp;</a:t>
            </a:r>
          </a:p>
          <a:p>
            <a:pPr algn="ctr">
              <a:buNone/>
            </a:pPr>
            <a:r>
              <a:rPr lang="en-US" sz="3200" u="sng" dirty="0" smtClean="0">
                <a:solidFill>
                  <a:schemeClr val="accent1">
                    <a:lumMod val="75000"/>
                  </a:schemeClr>
                </a:solidFill>
              </a:rPr>
              <a:t>FINANCIAL RESERVES</a:t>
            </a:r>
            <a:endParaRPr lang="en-US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u="sng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000" u="sng" dirty="0" smtClean="0">
                <a:solidFill>
                  <a:schemeClr val="accent1">
                    <a:lumMod val="75000"/>
                  </a:schemeClr>
                </a:solidFill>
              </a:rPr>
              <a:t>ESTABLISH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Opioid</a:t>
            </a:r>
            <a:r>
              <a:rPr lang="en-US" sz="2000" dirty="0" smtClean="0"/>
              <a:t> Settlement Special Purpose Stabilization Fund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i="1" dirty="0" smtClean="0"/>
              <a:t>Predetermined Annual Award</a:t>
            </a:r>
          </a:p>
          <a:p>
            <a:pPr lvl="1">
              <a:buNone/>
            </a:pPr>
            <a:endParaRPr lang="en-US" sz="2000" i="1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Capital Stabilization Fund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i="1" dirty="0" smtClean="0"/>
              <a:t>2-3% of annual general fund budget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>
              <a:buNone/>
            </a:pPr>
            <a:r>
              <a:rPr lang="en-US" sz="2000" u="sng" dirty="0" smtClean="0">
                <a:solidFill>
                  <a:schemeClr val="accent1">
                    <a:lumMod val="75000"/>
                  </a:schemeClr>
                </a:solidFill>
              </a:rPr>
              <a:t>CONSISTENTLY FUND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General Stabilization Fund</a:t>
            </a:r>
          </a:p>
          <a:p>
            <a:pPr lvl="1">
              <a:buFont typeface="Arial" pitchFamily="34" charset="0"/>
              <a:buChar char="•"/>
            </a:pPr>
            <a:r>
              <a:rPr lang="en-US" sz="2000" i="1" dirty="0" smtClean="0"/>
              <a:t>Maintain a min. balance of 3-5% of the operating budget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</a:t>
            </a:r>
            <a:r>
              <a:rPr lang="en-US" dirty="0" smtClean="0"/>
              <a:t>Process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Projected Net State Aid	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52400" y="1752599"/>
          <a:ext cx="8689975" cy="3607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060"/>
                <a:gridCol w="2126060"/>
                <a:gridCol w="2126060"/>
                <a:gridCol w="2311795"/>
              </a:tblGrid>
              <a:tr h="1133313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FY24 Cherry Sheet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FY25 Governor’s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Difference</a:t>
                      </a:r>
                      <a:endParaRPr lang="en-US" dirty="0"/>
                    </a:p>
                  </a:txBody>
                  <a:tcPr/>
                </a:tc>
              </a:tr>
              <a:tr h="459622">
                <a:tc>
                  <a:txBody>
                    <a:bodyPr/>
                    <a:lstStyle/>
                    <a:p>
                      <a:r>
                        <a:rPr lang="en-US" dirty="0" smtClean="0"/>
                        <a:t>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$4,130,018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$4,114,477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($15,541)</a:t>
                      </a:r>
                      <a:endParaRPr lang="en-US" dirty="0"/>
                    </a:p>
                  </a:txBody>
                  <a:tcPr/>
                </a:tc>
              </a:tr>
              <a:tr h="459622">
                <a:tc>
                  <a:txBody>
                    <a:bodyPr/>
                    <a:lstStyle/>
                    <a:p>
                      <a:r>
                        <a:rPr lang="en-US" dirty="0" smtClean="0"/>
                        <a:t>General Government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$2,776,418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$2,863,367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+$86,949</a:t>
                      </a:r>
                      <a:endParaRPr lang="en-US" dirty="0"/>
                    </a:p>
                  </a:txBody>
                  <a:tcPr/>
                </a:tc>
              </a:tr>
              <a:tr h="459622">
                <a:tc>
                  <a:txBody>
                    <a:bodyPr/>
                    <a:lstStyle/>
                    <a:p>
                      <a:r>
                        <a:rPr lang="en-US" dirty="0" smtClean="0"/>
                        <a:t>Assessments/</a:t>
                      </a:r>
                    </a:p>
                    <a:p>
                      <a:r>
                        <a:rPr lang="en-US" dirty="0" smtClean="0"/>
                        <a:t>Charges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$857,176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$876,652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($19,476)</a:t>
                      </a:r>
                      <a:endParaRPr lang="en-US" dirty="0"/>
                    </a:p>
                  </a:txBody>
                  <a:tcPr/>
                </a:tc>
              </a:tr>
              <a:tr h="45962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Net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$51,932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»Draft Budget Overview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904999"/>
          <a:ext cx="8504238" cy="2922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746"/>
                <a:gridCol w="2834746"/>
                <a:gridCol w="2834746"/>
              </a:tblGrid>
              <a:tr h="1001864">
                <a:tc>
                  <a:txBody>
                    <a:bodyPr/>
                    <a:lstStyle/>
                    <a:p>
                      <a:r>
                        <a:rPr lang="en-US" dirty="0" smtClean="0"/>
                        <a:t>FY25</a:t>
                      </a:r>
                      <a:r>
                        <a:rPr lang="en-US" baseline="0" dirty="0" smtClean="0"/>
                        <a:t> General Fund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1/24/2024 </a:t>
                      </a:r>
                      <a:r>
                        <a:rPr lang="en-US" dirty="0" smtClean="0"/>
                        <a:t>Preliminary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2/21/2024</a:t>
                      </a:r>
                    </a:p>
                    <a:p>
                      <a:r>
                        <a:rPr lang="en-US" dirty="0" smtClean="0"/>
                        <a:t>Draft</a:t>
                      </a:r>
                      <a:endParaRPr lang="en-US" dirty="0"/>
                    </a:p>
                  </a:txBody>
                  <a:tcPr/>
                </a:tc>
              </a:tr>
              <a:tr h="580445">
                <a:tc>
                  <a:txBody>
                    <a:bodyPr/>
                    <a:lstStyle/>
                    <a:p>
                      <a:r>
                        <a:rPr lang="en-US" dirty="0" smtClean="0"/>
                        <a:t>Revenues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$51,615,430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$51,934,214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580445">
                <a:tc>
                  <a:txBody>
                    <a:bodyPr/>
                    <a:lstStyle/>
                    <a:p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$52,382,840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$51,933,139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580445">
                <a:tc>
                  <a:txBody>
                    <a:bodyPr/>
                    <a:lstStyle/>
                    <a:p>
                      <a:r>
                        <a:rPr lang="en-US" dirty="0" smtClean="0"/>
                        <a:t>Surplus (Deficit)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($767,410)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$1,075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SOURCES	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 smtClean="0"/>
              <a:t>Property Taxes - 72%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State Aid  - 14%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Local Receipts -14%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3124200" y="685800"/>
          <a:ext cx="56388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685800"/>
          </a:xfrm>
        </p:spPr>
        <p:txBody>
          <a:bodyPr/>
          <a:lstStyle/>
          <a:p>
            <a:r>
              <a:rPr lang="en-US" sz="1800" dirty="0" smtClean="0"/>
              <a:t>EXPENDITURES</a:t>
            </a: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600200"/>
            <a:ext cx="2362200" cy="46482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Operational Budget – 61%</a:t>
            </a:r>
          </a:p>
          <a:p>
            <a:r>
              <a:rPr lang="en-US" dirty="0" smtClean="0"/>
              <a:t>Insurances - 16% </a:t>
            </a:r>
          </a:p>
          <a:p>
            <a:r>
              <a:rPr lang="en-US" dirty="0" smtClean="0"/>
              <a:t>Pensions - 9%</a:t>
            </a:r>
          </a:p>
          <a:p>
            <a:r>
              <a:rPr lang="en-US" dirty="0" smtClean="0"/>
              <a:t>Debt &amp; Interest – 7%</a:t>
            </a:r>
          </a:p>
          <a:p>
            <a:r>
              <a:rPr lang="en-US" dirty="0" smtClean="0"/>
              <a:t>Intergovernmental &amp; Assessments – 3%</a:t>
            </a:r>
          </a:p>
          <a:p>
            <a:r>
              <a:rPr lang="en-US" dirty="0" smtClean="0"/>
              <a:t>Capital Improvements – 1%</a:t>
            </a:r>
          </a:p>
          <a:p>
            <a:r>
              <a:rPr lang="en-US" dirty="0" smtClean="0"/>
              <a:t>Other (Overlay, Snow &amp; Ice) - &lt;1%</a:t>
            </a:r>
          </a:p>
          <a:p>
            <a:r>
              <a:rPr lang="en-US" dirty="0" err="1" smtClean="0"/>
              <a:t>Townwide</a:t>
            </a:r>
            <a:r>
              <a:rPr lang="en-US" dirty="0" smtClean="0"/>
              <a:t> - &lt;1%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124200" y="685800"/>
          <a:ext cx="56388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456</TotalTime>
  <Words>606</Words>
  <Application>Microsoft Office PowerPoint</Application>
  <PresentationFormat>On-screen Show (4:3)</PresentationFormat>
  <Paragraphs>229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             Town of Hull Overview  FY25 Draft Budget </vt:lpstr>
      <vt:lpstr>PRESENTATION OVERVIEW</vt:lpstr>
      <vt:lpstr>Annual Budget Framework Objectives</vt:lpstr>
      <vt:lpstr>Slide 4</vt:lpstr>
      <vt:lpstr>Budget Process</vt:lpstr>
      <vt:lpstr>Projected Net State Aid </vt:lpstr>
      <vt:lpstr>Preliminary »Draft Budget Overview</vt:lpstr>
      <vt:lpstr>REVENUE SOURCES </vt:lpstr>
      <vt:lpstr>EXPENDITURES</vt:lpstr>
      <vt:lpstr>Operational &amp; Capital Expense Highlights</vt:lpstr>
      <vt:lpstr>Slide 11</vt:lpstr>
      <vt:lpstr>Slide 12</vt:lpstr>
      <vt:lpstr>FY25/26 GOALS</vt:lpstr>
      <vt:lpstr>Next Steps</vt:lpstr>
    </vt:vector>
  </TitlesOfParts>
  <Company>HP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FY25 Advisory Board Presentation</dc:title>
  <dc:creator>jconstable</dc:creator>
  <cp:lastModifiedBy>jconstable</cp:lastModifiedBy>
  <cp:revision>46</cp:revision>
  <dcterms:created xsi:type="dcterms:W3CDTF">2024-01-30T20:37:18Z</dcterms:created>
  <dcterms:modified xsi:type="dcterms:W3CDTF">2024-02-19T21:44:05Z</dcterms:modified>
</cp:coreProperties>
</file>